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594" r:id="rId3"/>
    <p:sldId id="597" r:id="rId4"/>
    <p:sldId id="602" r:id="rId5"/>
    <p:sldId id="605" r:id="rId6"/>
    <p:sldId id="607" r:id="rId7"/>
    <p:sldId id="612" r:id="rId8"/>
    <p:sldId id="606" r:id="rId9"/>
    <p:sldId id="598" r:id="rId10"/>
    <p:sldId id="613" r:id="rId11"/>
    <p:sldId id="608" r:id="rId12"/>
    <p:sldId id="614" r:id="rId13"/>
    <p:sldId id="610" r:id="rId14"/>
    <p:sldId id="609" r:id="rId15"/>
    <p:sldId id="611" r:id="rId16"/>
    <p:sldId id="59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25A"/>
    <a:srgbClr val="FCCB10"/>
    <a:srgbClr val="EB6622"/>
    <a:srgbClr val="153153"/>
    <a:srgbClr val="E28700"/>
    <a:srgbClr val="FF9900"/>
    <a:srgbClr val="EB9F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380" autoAdjust="0"/>
  </p:normalViewPr>
  <p:slideViewPr>
    <p:cSldViewPr>
      <p:cViewPr varScale="1">
        <p:scale>
          <a:sx n="60" d="100"/>
          <a:sy n="60" d="100"/>
        </p:scale>
        <p:origin x="121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52742-373F-4A87-92C3-F1BD6DE2FDEE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CCA093-4890-4B46-98EB-711D340F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405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presentation is an introduction to the Polites project.  The Polites project automates the creation of a production, test, or development instance of a </a:t>
            </a:r>
            <a:r>
              <a:rPr lang="en-US" dirty="0" err="1"/>
              <a:t>CDM</a:t>
            </a:r>
            <a:r>
              <a:rPr lang="en-US" dirty="0"/>
              <a:t> and the connecting of that </a:t>
            </a:r>
            <a:r>
              <a:rPr lang="en-US" dirty="0" err="1"/>
              <a:t>CDM</a:t>
            </a:r>
            <a:r>
              <a:rPr lang="en-US" dirty="0"/>
              <a:t> instance to OHDSI tooling such as Atlas.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71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the steps required to set up the SQL Server instance.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73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the steps required to set up the </a:t>
            </a:r>
            <a:r>
              <a:rPr lang="en-US" dirty="0" err="1"/>
              <a:t>CDM</a:t>
            </a:r>
            <a:r>
              <a:rPr lang="en-US" dirty="0"/>
              <a:t> database.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020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Running Achilles is required to get Atlas and other software up and running.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542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715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Polites has two main components:</a:t>
            </a:r>
          </a:p>
          <a:p>
            <a:endParaRPr lang="en-US" dirty="0"/>
          </a:p>
          <a:p>
            <a:r>
              <a:rPr lang="en-US" dirty="0"/>
              <a:t>1.) Downloading, installing, and configuring the software and other resources the </a:t>
            </a:r>
            <a:r>
              <a:rPr lang="en-US" dirty="0" err="1"/>
              <a:t>CDM</a:t>
            </a:r>
            <a:r>
              <a:rPr lang="en-US" dirty="0"/>
              <a:t>/OHDSI software stack depend on.  </a:t>
            </a:r>
          </a:p>
          <a:p>
            <a:endParaRPr lang="en-US" dirty="0"/>
          </a:p>
          <a:p>
            <a:r>
              <a:rPr lang="en-US" dirty="0"/>
              <a:t>2.) Running the Polites software to create and manage our </a:t>
            </a:r>
            <a:r>
              <a:rPr lang="en-US" dirty="0" err="1"/>
              <a:t>CDM</a:t>
            </a:r>
            <a:r>
              <a:rPr lang="en-US" dirty="0"/>
              <a:t>/OHDSI instance.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024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screen shot showing some of the functionality of Polites.  </a:t>
            </a:r>
          </a:p>
          <a:p>
            <a:endParaRPr lang="en-US" dirty="0"/>
          </a:p>
          <a:p>
            <a:r>
              <a:rPr lang="en-US" dirty="0"/>
              <a:t>For a demo, contact johngresh@curlewconsulting.com. 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6333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0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Polites is built on top of </a:t>
            </a:r>
            <a:r>
              <a:rPr lang="en-US" dirty="0" err="1"/>
              <a:t>Broadsea</a:t>
            </a:r>
            <a:r>
              <a:rPr lang="en-US" dirty="0"/>
              <a:t>. Because of this, in this presentation we will look at </a:t>
            </a:r>
            <a:r>
              <a:rPr lang="en-US" dirty="0" err="1"/>
              <a:t>Broadsea</a:t>
            </a:r>
            <a:r>
              <a:rPr lang="en-US" dirty="0"/>
              <a:t> and what it does and does not do and then look at Polites and how Polites extends the automation achieved by </a:t>
            </a:r>
            <a:r>
              <a:rPr lang="en-US" dirty="0" err="1"/>
              <a:t>Broadsea</a:t>
            </a:r>
            <a:r>
              <a:rPr lang="en-US" dirty="0"/>
              <a:t>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731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of what we’ll talk about here, and a wealth of information about Polites, is available in our documentation, at the </a:t>
            </a:r>
            <a:r>
              <a:rPr lang="en-US" dirty="0" err="1"/>
              <a:t>url</a:t>
            </a:r>
            <a:r>
              <a:rPr lang="en-US" dirty="0"/>
              <a:t> shown here.  We are in the process of migrating Polites to the http://github.com/OHDSI repository.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440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Broadsea</a:t>
            </a:r>
            <a:r>
              <a:rPr lang="en-US" dirty="0"/>
              <a:t> is a fully automated turnkey solution to deploying the OHDSI stack of software replete with a demo/test </a:t>
            </a:r>
            <a:r>
              <a:rPr lang="en-US" dirty="0" err="1"/>
              <a:t>CDM</a:t>
            </a:r>
            <a:r>
              <a:rPr lang="en-US" dirty="0"/>
              <a:t> instance.  Because </a:t>
            </a:r>
            <a:r>
              <a:rPr lang="en-US" dirty="0" err="1"/>
              <a:t>Broadsea</a:t>
            </a:r>
            <a:r>
              <a:rPr lang="en-US" dirty="0"/>
              <a:t> is </a:t>
            </a:r>
            <a:r>
              <a:rPr lang="en-US" dirty="0" err="1"/>
              <a:t>Dockerized</a:t>
            </a:r>
            <a:r>
              <a:rPr lang="en-US" dirty="0"/>
              <a:t>, there are no software dependencies other than Docker.  All software dependencies are contained within the Docker container provided by </a:t>
            </a:r>
            <a:r>
              <a:rPr lang="en-US" dirty="0" err="1"/>
              <a:t>Broadsea</a:t>
            </a:r>
            <a:r>
              <a:rPr lang="en-US" dirty="0"/>
              <a:t>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909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Broadsea</a:t>
            </a:r>
            <a:r>
              <a:rPr lang="en-US" dirty="0"/>
              <a:t> can be instantiated and up and running in minutes using a few simple commands.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52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out Broadsea, we need to go through a series of complicated steps to build our OHDSI Instance.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7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other words, Broadsea has done all the work required to create an instance of OHDSI and put it in a black box so you can deploy it virtually instantly to your local Docker. instance.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750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at </a:t>
            </a:r>
            <a:r>
              <a:rPr lang="en-US" dirty="0" err="1"/>
              <a:t>somepoint</a:t>
            </a:r>
            <a:r>
              <a:rPr lang="en-US" dirty="0"/>
              <a:t> virtually every OHDSI implementation will require use of a </a:t>
            </a:r>
            <a:r>
              <a:rPr lang="en-US" dirty="0" err="1"/>
              <a:t>CDM</a:t>
            </a:r>
            <a:r>
              <a:rPr lang="en-US" dirty="0"/>
              <a:t> other than the demo </a:t>
            </a:r>
            <a:r>
              <a:rPr lang="en-US" dirty="0" err="1"/>
              <a:t>CDM</a:t>
            </a:r>
            <a:r>
              <a:rPr lang="en-US" dirty="0"/>
              <a:t> provided by docker. </a:t>
            </a:r>
          </a:p>
          <a:p>
            <a:endParaRPr lang="en-US" dirty="0"/>
          </a:p>
          <a:p>
            <a:r>
              <a:rPr lang="en-US" dirty="0"/>
              <a:t>This will usually be a </a:t>
            </a:r>
            <a:r>
              <a:rPr lang="en-US" dirty="0" err="1"/>
              <a:t>CDM</a:t>
            </a:r>
            <a:r>
              <a:rPr lang="en-US" dirty="0"/>
              <a:t> instance external to Docker.  </a:t>
            </a:r>
          </a:p>
          <a:p>
            <a:endParaRPr lang="en-US" dirty="0"/>
          </a:p>
          <a:p>
            <a:r>
              <a:rPr lang="en-US" dirty="0"/>
              <a:t>This will now require that we have installed all of the software and other dependencies of this </a:t>
            </a:r>
            <a:r>
              <a:rPr lang="en-US" dirty="0" err="1"/>
              <a:t>CDM</a:t>
            </a:r>
            <a:r>
              <a:rPr lang="en-US" dirty="0"/>
              <a:t>/OHDSI implementation as well as our implementation of the </a:t>
            </a:r>
            <a:r>
              <a:rPr lang="en-US" dirty="0" err="1"/>
              <a:t>CDM</a:t>
            </a:r>
            <a:r>
              <a:rPr lang="en-US" dirty="0"/>
              <a:t> and the connecting of that </a:t>
            </a:r>
            <a:r>
              <a:rPr lang="en-US" dirty="0" err="1"/>
              <a:t>CDM</a:t>
            </a:r>
            <a:r>
              <a:rPr lang="en-US" dirty="0"/>
              <a:t> to the OHDSI software stack.  </a:t>
            </a:r>
          </a:p>
          <a:p>
            <a:endParaRPr lang="en-US" dirty="0"/>
          </a:p>
          <a:p>
            <a:r>
              <a:rPr lang="en-US" dirty="0"/>
              <a:t>The steps required to do this are detailed in the next few slides using Microsoft SQL Server as an example.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029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the steps required to install the software our </a:t>
            </a:r>
            <a:r>
              <a:rPr lang="en-US" dirty="0" err="1"/>
              <a:t>CDM</a:t>
            </a:r>
            <a:r>
              <a:rPr lang="en-US" dirty="0"/>
              <a:t> and </a:t>
            </a:r>
            <a:r>
              <a:rPr lang="en-US" dirty="0" err="1"/>
              <a:t>ODHSI</a:t>
            </a:r>
            <a:r>
              <a:rPr lang="en-US" dirty="0"/>
              <a:t> software stack will need.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616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49600" y="2130426"/>
            <a:ext cx="8128000" cy="1755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49600" y="4038600"/>
            <a:ext cx="81280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15315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3" descr="C:\Users\pryan4\Downloads\want-impact-public-health-help-shape-journey-ahead\OHDSI logo with text - vertical - colored.png">
            <a:extLst>
              <a:ext uri="{FF2B5EF4-FFF2-40B4-BE49-F238E27FC236}">
                <a16:creationId xmlns:a16="http://schemas.microsoft.com/office/drawing/2014/main" id="{E7554C83-E62F-48C0-8308-2B4788DD0E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1447800"/>
            <a:ext cx="3451860" cy="415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E51E90-0C4E-473C-AC0E-58AA21A6B7FD}"/>
              </a:ext>
            </a:extLst>
          </p:cNvPr>
          <p:cNvSpPr/>
          <p:nvPr userDrawn="1"/>
        </p:nvSpPr>
        <p:spPr>
          <a:xfrm>
            <a:off x="0" y="6454776"/>
            <a:ext cx="12192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25335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0382" y="152400"/>
            <a:ext cx="10332018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454776"/>
            <a:ext cx="12192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4928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 descr="C:\Users\pryan4\Downloads\want-impact-public-health-help-shape-journey-ahead\OHDSI logo only - colored.png">
            <a:extLst>
              <a:ext uri="{FF2B5EF4-FFF2-40B4-BE49-F238E27FC236}">
                <a16:creationId xmlns:a16="http://schemas.microsoft.com/office/drawing/2014/main" id="{8E27D786-324D-4E22-B525-044E22AFE8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81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0382" y="152400"/>
            <a:ext cx="10332018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4928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2" descr="C:\Users\pryan4\Downloads\want-impact-public-health-help-shape-journey-ahead\OHDSI logo only - colored.png">
            <a:extLst>
              <a:ext uri="{FF2B5EF4-FFF2-40B4-BE49-F238E27FC236}">
                <a16:creationId xmlns:a16="http://schemas.microsoft.com/office/drawing/2014/main" id="{6704EB07-5162-4E35-A2EB-81F553E3967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7E808-9302-4B4C-9AD7-0211CD846277}"/>
              </a:ext>
            </a:extLst>
          </p:cNvPr>
          <p:cNvSpPr/>
          <p:nvPr userDrawn="1"/>
        </p:nvSpPr>
        <p:spPr>
          <a:xfrm>
            <a:off x="0" y="6454776"/>
            <a:ext cx="12192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92443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0382" y="152400"/>
            <a:ext cx="10332018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4928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2" descr="C:\Users\pryan4\Downloads\want-impact-public-health-help-shape-journey-ahead\OHDSI logo only - colored.png">
            <a:extLst>
              <a:ext uri="{FF2B5EF4-FFF2-40B4-BE49-F238E27FC236}">
                <a16:creationId xmlns:a16="http://schemas.microsoft.com/office/drawing/2014/main" id="{1A5E6E12-2FC3-42E8-8BB6-3627951F88C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3FBDDB2-0751-4639-B11D-C8B98E7ACF92}"/>
              </a:ext>
            </a:extLst>
          </p:cNvPr>
          <p:cNvSpPr/>
          <p:nvPr userDrawn="1"/>
        </p:nvSpPr>
        <p:spPr>
          <a:xfrm>
            <a:off x="0" y="6454776"/>
            <a:ext cx="12192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9660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4928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2F1865-3EF1-48A0-9F37-5FB0798E68D5}"/>
              </a:ext>
            </a:extLst>
          </p:cNvPr>
          <p:cNvSpPr/>
          <p:nvPr userDrawn="1"/>
        </p:nvSpPr>
        <p:spPr>
          <a:xfrm>
            <a:off x="0" y="6454776"/>
            <a:ext cx="12192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icture 2" descr="C:\Users\pryan4\Downloads\want-impact-public-health-help-shape-journey-ahead\OHDSI logo only - colored.png">
            <a:extLst>
              <a:ext uri="{FF2B5EF4-FFF2-40B4-BE49-F238E27FC236}">
                <a16:creationId xmlns:a16="http://schemas.microsoft.com/office/drawing/2014/main" id="{09A03D4B-1AF1-4F2F-A794-7D4F3F3D12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141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152400"/>
            <a:ext cx="100584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19201"/>
            <a:ext cx="109728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0276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20425A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20425A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20425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20425A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20425A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20425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cl/fi/4aa2rwf4u9h3p8krrkaem/YesPolitesInstaller-1.1.002.exe?rlkey=y6zy3wmg0hmxdj1e0wnvhn1x6&amp;st=nurxejii&amp;dl=1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NACHC-CAD/polites/release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reshje.github.io/polite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johngresh@curlewconsulting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reshje.github.io/polites/introduction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HDSI/webapi-wiki/blob/master/PostgreSQL-Installation-Guide.md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HDSI/Atlas/wiki/Atlas-Setup-Guide" TargetMode="External"/><Relationship Id="rId5" Type="http://schemas.openxmlformats.org/officeDocument/2006/relationships/hyperlink" Target="https://github.com/OHDSI/webapi-wiki/blob/master/CDM-Configuration.md" TargetMode="External"/><Relationship Id="rId4" Type="http://schemas.openxmlformats.org/officeDocument/2006/relationships/hyperlink" Target="https://github.com/OHDSI/webapi-wiki/blob/master/WebAPI-Installation-Guide.m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24200" y="1752600"/>
            <a:ext cx="8686800" cy="3505200"/>
          </a:xfrm>
        </p:spPr>
        <p:txBody>
          <a:bodyPr>
            <a:normAutofit fontScale="90000"/>
          </a:bodyPr>
          <a:lstStyle/>
          <a:p>
            <a:r>
              <a:rPr lang="en-US" dirty="0"/>
              <a:t>Polites: A Tool for the Automation of Processes Required to Deploy a Production OHDSI Instance on Top of Broadsea</a:t>
            </a:r>
            <a:br>
              <a:rPr lang="en-US" dirty="0"/>
            </a:br>
            <a:br>
              <a:rPr lang="en-US" dirty="0"/>
            </a:br>
            <a:r>
              <a:rPr lang="en-US" dirty="0"/>
              <a:t>John Gresh, Curlew Consulting</a:t>
            </a:r>
          </a:p>
        </p:txBody>
      </p:sp>
    </p:spTree>
    <p:extLst>
      <p:ext uri="{BB962C8B-B14F-4D97-AF65-F5344CB8AC3E}">
        <p14:creationId xmlns:p14="http://schemas.microsoft.com/office/powerpoint/2010/main" val="1387500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12192000" cy="838200"/>
          </a:xfrm>
        </p:spPr>
        <p:txBody>
          <a:bodyPr/>
          <a:lstStyle/>
          <a:p>
            <a:r>
              <a:rPr lang="en-US" dirty="0"/>
              <a:t>Installing and setting up SQL Server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CE9E0A-89EB-595C-2D57-5259140F4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521" y="1447800"/>
            <a:ext cx="8120958" cy="244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46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12192000" cy="838200"/>
          </a:xfrm>
        </p:spPr>
        <p:txBody>
          <a:bodyPr/>
          <a:lstStyle/>
          <a:p>
            <a:r>
              <a:rPr lang="en-US" dirty="0"/>
              <a:t>Create Database Users, Permissions, etc.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059C7D-72E1-2C51-8CC1-1072298BC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990600"/>
            <a:ext cx="6934200" cy="532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2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12192000" cy="838200"/>
          </a:xfrm>
        </p:spPr>
        <p:txBody>
          <a:bodyPr/>
          <a:lstStyle/>
          <a:p>
            <a:r>
              <a:rPr lang="en-US" dirty="0"/>
              <a:t>Run Achilles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4C437E-EC74-42A8-8835-0C9E44B43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515" y="1371600"/>
            <a:ext cx="2580969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17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12192000" cy="838200"/>
          </a:xfrm>
        </p:spPr>
        <p:txBody>
          <a:bodyPr/>
          <a:lstStyle/>
          <a:p>
            <a:r>
              <a:rPr lang="en-US" dirty="0"/>
              <a:t>Automation with Polites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71601"/>
            <a:ext cx="11125200" cy="4754564"/>
          </a:xfrm>
        </p:spPr>
        <p:txBody>
          <a:bodyPr>
            <a:normAutofit/>
          </a:bodyPr>
          <a:lstStyle/>
          <a:p>
            <a:r>
              <a:rPr lang="en-US" sz="3600" dirty="0"/>
              <a:t>All of the above can be achieved using Polites in a few easy steps. </a:t>
            </a:r>
          </a:p>
          <a:p>
            <a:r>
              <a:rPr lang="en-US" sz="3600" dirty="0"/>
              <a:t>Not only is the Polites process much easier, it is also much more consistent, reliable, and repeatable than attempting to work through this process manually.</a:t>
            </a:r>
          </a:p>
        </p:txBody>
      </p:sp>
    </p:spTree>
    <p:extLst>
      <p:ext uri="{BB962C8B-B14F-4D97-AF65-F5344CB8AC3E}">
        <p14:creationId xmlns:p14="http://schemas.microsoft.com/office/powerpoint/2010/main" val="1524852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8200"/>
          </a:xfrm>
        </p:spPr>
        <p:txBody>
          <a:bodyPr/>
          <a:lstStyle/>
          <a:p>
            <a:r>
              <a:rPr lang="en-US" dirty="0"/>
              <a:t>Automation with Polites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838200"/>
            <a:ext cx="10591800" cy="544036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400" b="1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Install Basic Software Using Common Standard Versions</a:t>
            </a:r>
          </a:p>
          <a:p>
            <a:pPr marL="625475" indent="-288925" algn="l">
              <a:buFont typeface="+mj-lt"/>
              <a:buAutoNum type="arabicPeriod"/>
            </a:pPr>
            <a:r>
              <a:rPr lang="en-US" sz="24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Download and run the </a:t>
            </a:r>
            <a:r>
              <a:rPr lang="en-US" sz="2400" b="0" i="0" u="none" strike="noStrike" dirty="0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3"/>
              </a:rPr>
              <a:t>YesPolitesInstaller-1.1.002.exe</a:t>
            </a:r>
            <a:endParaRPr lang="en-US" sz="2400" b="0" i="0" dirty="0">
              <a:solidFill>
                <a:srgbClr val="333333"/>
              </a:solidFill>
              <a:effectLst/>
              <a:latin typeface="Source Sans Pro" panose="020B0503030403020204" pitchFamily="34" charset="0"/>
            </a:endParaRPr>
          </a:p>
          <a:p>
            <a:pPr marL="625475" indent="-288925" algn="l">
              <a:buFont typeface="+mj-lt"/>
              <a:buAutoNum type="arabicPeriod"/>
            </a:pPr>
            <a:r>
              <a:rPr lang="en-US" sz="24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Run the SQL Server and </a:t>
            </a:r>
            <a:r>
              <a:rPr lang="en-US" sz="24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SSM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installer</a:t>
            </a:r>
            <a:r>
              <a:rPr lang="en-US" sz="2400" dirty="0">
                <a:solidFill>
                  <a:srgbClr val="333333"/>
                </a:solidFill>
                <a:latin typeface="Source Sans Pro" panose="020B0503030403020204" pitchFamily="34" charset="0"/>
              </a:rPr>
              <a:t>s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provided by the </a:t>
            </a:r>
            <a:r>
              <a:rPr lang="en-US" sz="24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YesPolitesInstaller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found in c:\_YES_POLITES\databases\sqlserver</a:t>
            </a:r>
          </a:p>
          <a:p>
            <a:pPr marL="625475" indent="-288925" algn="l">
              <a:buFont typeface="+mj-lt"/>
              <a:buAutoNum type="arabicPeriod"/>
            </a:pPr>
            <a:r>
              <a:rPr lang="en-US" sz="24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Run the Docker installer provided by the </a:t>
            </a:r>
            <a:r>
              <a:rPr lang="en-US" sz="24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YesPolitesInstaller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found in C:\_YES_POLITES\tools\docker and other tools as needed (e.g. R)</a:t>
            </a:r>
          </a:p>
          <a:p>
            <a:pPr marL="625475" indent="-288925" algn="l">
              <a:buFont typeface="+mj-lt"/>
              <a:buAutoNum type="arabicPeriod"/>
            </a:pPr>
            <a:r>
              <a:rPr lang="en-US" sz="24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Install and configure Broadsea by running C:\_YES_POLITES\workspace\install-broadsea.bat</a:t>
            </a:r>
          </a:p>
          <a:p>
            <a:pPr marL="625475" indent="-288925" algn="l">
              <a:buFont typeface="+mj-lt"/>
              <a:buAutoNum type="arabicPeriod"/>
            </a:pPr>
            <a:r>
              <a:rPr lang="en-US" sz="24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Start Docker by running C:\_YES_POLITES\workspace\Broadsea\start.bat</a:t>
            </a:r>
          </a:p>
          <a:p>
            <a:pPr marL="0" indent="0" algn="l">
              <a:buNone/>
            </a:pPr>
            <a:r>
              <a:rPr lang="en-US" sz="2400" b="1" dirty="0">
                <a:solidFill>
                  <a:srgbClr val="333333"/>
                </a:solidFill>
                <a:latin typeface="Source Sans Pro" panose="020B0503030403020204" pitchFamily="34" charset="0"/>
              </a:rPr>
              <a:t>Install and Run Polites</a:t>
            </a:r>
            <a:endParaRPr lang="en-US" sz="2400" b="1" i="0" dirty="0">
              <a:solidFill>
                <a:srgbClr val="333333"/>
              </a:solidFill>
              <a:effectLst/>
              <a:latin typeface="Source Sans Pro" panose="020B0503030403020204" pitchFamily="34" charset="0"/>
            </a:endParaRPr>
          </a:p>
          <a:p>
            <a:pPr marL="625475" indent="-288925" algn="l">
              <a:buFont typeface="+mj-lt"/>
              <a:buAutoNum type="arabicPeriod"/>
            </a:pPr>
            <a:r>
              <a:rPr lang="en-US" sz="24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Download and run the </a:t>
            </a:r>
            <a:r>
              <a:rPr lang="en-US" sz="2400" b="0" i="0" u="none" strike="noStrike" dirty="0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4"/>
              </a:rPr>
              <a:t>Latest Release of Polites</a:t>
            </a:r>
            <a:endParaRPr lang="en-US" sz="2400" b="0" i="0" dirty="0">
              <a:solidFill>
                <a:srgbClr val="333333"/>
              </a:solidFill>
              <a:effectLst/>
              <a:latin typeface="Source Sans Pro" panose="020B0503030403020204" pitchFamily="34" charset="0"/>
            </a:endParaRPr>
          </a:p>
          <a:p>
            <a:pPr marL="625475" indent="-288925" algn="l">
              <a:buFont typeface="+mj-lt"/>
              <a:buAutoNum type="arabicPeriod"/>
            </a:pPr>
            <a:r>
              <a:rPr lang="en-US" sz="24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Restart Docker by running the stop.bat and start.bat files in C:\_YES_POLITES\workspace\Broadsea</a:t>
            </a:r>
          </a:p>
        </p:txBody>
      </p:sp>
    </p:spTree>
    <p:extLst>
      <p:ext uri="{BB962C8B-B14F-4D97-AF65-F5344CB8AC3E}">
        <p14:creationId xmlns:p14="http://schemas.microsoft.com/office/powerpoint/2010/main" val="1571400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12192000" cy="838200"/>
          </a:xfrm>
        </p:spPr>
        <p:txBody>
          <a:bodyPr/>
          <a:lstStyle/>
          <a:p>
            <a:pPr algn="l"/>
            <a:r>
              <a:rPr lang="en-US" dirty="0"/>
              <a:t>              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B2F71E-920B-B6C5-8CC8-049707527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152400"/>
            <a:ext cx="5181600" cy="623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54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12192000" cy="8382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937417"/>
            <a:ext cx="10820400" cy="4983165"/>
          </a:xfrm>
        </p:spPr>
        <p:txBody>
          <a:bodyPr>
            <a:noAutofit/>
          </a:bodyPr>
          <a:lstStyle/>
          <a:p>
            <a:r>
              <a:rPr lang="en-US" sz="2000" dirty="0" err="1"/>
              <a:t>Broadsea</a:t>
            </a:r>
            <a:r>
              <a:rPr lang="en-US" sz="2000" dirty="0"/>
              <a:t> fully automates the creation of an OHDSI software stack replete with a </a:t>
            </a:r>
            <a:r>
              <a:rPr lang="en-US" sz="2000" dirty="0" err="1"/>
              <a:t>CDM</a:t>
            </a:r>
            <a:r>
              <a:rPr lang="en-US" sz="2000" dirty="0"/>
              <a:t> instance</a:t>
            </a:r>
          </a:p>
          <a:p>
            <a:r>
              <a:rPr lang="en-US" sz="2000" dirty="0"/>
              <a:t>Moving from the demo/test </a:t>
            </a:r>
            <a:r>
              <a:rPr lang="en-US" sz="2000" dirty="0" err="1"/>
              <a:t>CDM</a:t>
            </a:r>
            <a:r>
              <a:rPr lang="en-US" sz="2000" dirty="0"/>
              <a:t> instance provided by </a:t>
            </a:r>
            <a:r>
              <a:rPr lang="en-US" sz="2000" dirty="0" err="1"/>
              <a:t>Broadsea</a:t>
            </a:r>
            <a:r>
              <a:rPr lang="en-US" sz="2000" dirty="0"/>
              <a:t> to your use case specific production, test, or development instance requires a lot of work</a:t>
            </a:r>
          </a:p>
          <a:p>
            <a:r>
              <a:rPr lang="en-US" sz="2000" dirty="0"/>
              <a:t>This work has been automated by Polites and involves two parts</a:t>
            </a:r>
          </a:p>
          <a:p>
            <a:pPr lvl="1"/>
            <a:r>
              <a:rPr lang="en-US" sz="2000" dirty="0"/>
              <a:t>Installation and configuration of dependent software and other resources</a:t>
            </a:r>
          </a:p>
          <a:p>
            <a:pPr lvl="1"/>
            <a:r>
              <a:rPr lang="en-US" sz="2000" dirty="0"/>
              <a:t>Running Polites to create and maintain your </a:t>
            </a:r>
            <a:r>
              <a:rPr lang="en-US" sz="2000" dirty="0" err="1"/>
              <a:t>CDM</a:t>
            </a:r>
            <a:r>
              <a:rPr lang="en-US" sz="2000" dirty="0"/>
              <a:t>/OHDSI instance</a:t>
            </a:r>
          </a:p>
          <a:p>
            <a:r>
              <a:rPr lang="en-US" sz="2000" dirty="0"/>
              <a:t>This process has been tested and works on a new install of Windows 11 with no other software or installs required</a:t>
            </a:r>
          </a:p>
          <a:p>
            <a:r>
              <a:rPr lang="en-US" sz="2000" dirty="0"/>
              <a:t>More information available at </a:t>
            </a:r>
            <a:r>
              <a:rPr lang="en-US" sz="2000" dirty="0">
                <a:hlinkClick r:id="rId3"/>
              </a:rPr>
              <a:t>https://greshje.github.io/polites</a:t>
            </a:r>
            <a:r>
              <a:rPr lang="en-US" sz="2000" dirty="0"/>
              <a:t> </a:t>
            </a:r>
          </a:p>
          <a:p>
            <a:r>
              <a:rPr lang="en-US" sz="2000" dirty="0"/>
              <a:t>Contact </a:t>
            </a:r>
            <a:r>
              <a:rPr lang="en-US" sz="2000" dirty="0">
                <a:hlinkClick r:id="rId4"/>
              </a:rPr>
              <a:t>johngresh@curlewconsulting.com</a:t>
            </a:r>
            <a:r>
              <a:rPr lang="en-US" sz="2000" dirty="0"/>
              <a:t> for more information</a:t>
            </a:r>
          </a:p>
          <a:p>
            <a:r>
              <a:rPr lang="en-US" sz="2000" dirty="0"/>
              <a:t>Next Steps</a:t>
            </a:r>
          </a:p>
          <a:p>
            <a:pPr lvl="1"/>
            <a:r>
              <a:rPr lang="en-US" sz="2000" dirty="0"/>
              <a:t>Rollout of Polites 1.0 and feedback from the community</a:t>
            </a:r>
          </a:p>
          <a:p>
            <a:pPr lvl="1"/>
            <a:r>
              <a:rPr lang="en-US" sz="2000" dirty="0"/>
              <a:t>Postgres Implementation</a:t>
            </a:r>
          </a:p>
          <a:p>
            <a:pPr lvl="1"/>
            <a:r>
              <a:rPr lang="en-US" sz="2000" dirty="0"/>
              <a:t>Databricks Implementation</a:t>
            </a:r>
          </a:p>
          <a:p>
            <a:pPr lvl="1"/>
            <a:r>
              <a:rPr lang="en-US" sz="2000" dirty="0" err="1"/>
              <a:t>CDM</a:t>
            </a:r>
            <a:r>
              <a:rPr lang="en-US" sz="2000" dirty="0"/>
              <a:t> 5.3</a:t>
            </a:r>
          </a:p>
        </p:txBody>
      </p:sp>
    </p:spTree>
    <p:extLst>
      <p:ext uri="{BB962C8B-B14F-4D97-AF65-F5344CB8AC3E}">
        <p14:creationId xmlns:p14="http://schemas.microsoft.com/office/powerpoint/2010/main" val="4181545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12192000" cy="8382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71601"/>
            <a:ext cx="11125200" cy="4754564"/>
          </a:xfrm>
        </p:spPr>
        <p:txBody>
          <a:bodyPr>
            <a:normAutofit/>
          </a:bodyPr>
          <a:lstStyle/>
          <a:p>
            <a:r>
              <a:rPr lang="en-US" dirty="0"/>
              <a:t>Broadsea</a:t>
            </a:r>
          </a:p>
          <a:p>
            <a:r>
              <a:rPr lang="en-US" dirty="0"/>
              <a:t>Polites</a:t>
            </a:r>
          </a:p>
        </p:txBody>
      </p:sp>
    </p:spTree>
    <p:extLst>
      <p:ext uri="{BB962C8B-B14F-4D97-AF65-F5344CB8AC3E}">
        <p14:creationId xmlns:p14="http://schemas.microsoft.com/office/powerpoint/2010/main" val="572699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12192000" cy="838200"/>
          </a:xfrm>
        </p:spPr>
        <p:txBody>
          <a:bodyPr/>
          <a:lstStyle/>
          <a:p>
            <a:r>
              <a:rPr lang="en-US" dirty="0"/>
              <a:t>Follow Along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914400"/>
            <a:ext cx="10972800" cy="990600"/>
          </a:xfrm>
        </p:spPr>
        <p:txBody>
          <a:bodyPr>
            <a:normAutofit/>
          </a:bodyPr>
          <a:lstStyle/>
          <a:p>
            <a:r>
              <a:rPr lang="en-US" sz="2400" dirty="0"/>
              <a:t>The information in this presentation, as well as a wealth of other information about Polites is available here: </a:t>
            </a:r>
            <a:r>
              <a:rPr lang="en-US" sz="2400" dirty="0">
                <a:hlinkClick r:id="rId3"/>
              </a:rPr>
              <a:t>https://greshje.github.io/polites/introduction.html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45EAA1-B6B7-DBD3-CA21-711DFB31C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1752600"/>
            <a:ext cx="7315200" cy="452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76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12192000" cy="838200"/>
          </a:xfrm>
        </p:spPr>
        <p:txBody>
          <a:bodyPr/>
          <a:lstStyle/>
          <a:p>
            <a:r>
              <a:rPr lang="en-US" dirty="0"/>
              <a:t>What is Broadsea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95400"/>
            <a:ext cx="11125200" cy="3352800"/>
          </a:xfrm>
        </p:spPr>
        <p:txBody>
          <a:bodyPr>
            <a:normAutofit fontScale="92500" lnSpcReduction="20000"/>
          </a:bodyPr>
          <a:lstStyle/>
          <a:p>
            <a:r>
              <a:rPr lang="en-US" sz="36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Broadsea is a Dockerized version of Atlas (and other applications)</a:t>
            </a:r>
          </a:p>
          <a:p>
            <a:r>
              <a:rPr lang="en-US" sz="36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A </a:t>
            </a:r>
            <a:r>
              <a:rPr lang="en-US" sz="3600" dirty="0">
                <a:solidFill>
                  <a:srgbClr val="333333"/>
                </a:solidFill>
                <a:latin typeface="Source Sans Pro" panose="020B0503030403020204" pitchFamily="34" charset="0"/>
              </a:rPr>
              <a:t>D</a:t>
            </a:r>
            <a:r>
              <a:rPr lang="en-US" sz="36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ockerized application is an application packaged together with its dependencies inside a Docker container, ensuring it runs consistently across any environment</a:t>
            </a:r>
          </a:p>
          <a:p>
            <a:r>
              <a:rPr lang="en-US" sz="36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Broadsea is a ready to run preconfigured version of Atlas (a</a:t>
            </a:r>
            <a:r>
              <a:rPr lang="en-US" sz="3600" dirty="0">
                <a:solidFill>
                  <a:srgbClr val="333333"/>
                </a:solidFill>
                <a:latin typeface="Source Sans Pro" panose="020B0503030403020204" pitchFamily="34" charset="0"/>
              </a:rPr>
              <a:t>nd other applications)</a:t>
            </a:r>
            <a:endParaRPr lang="en-US" sz="3600" b="0" i="0" dirty="0">
              <a:solidFill>
                <a:srgbClr val="333333"/>
              </a:solidFill>
              <a:effectLst/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293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406454"/>
            <a:ext cx="3276600" cy="1219200"/>
          </a:xfrm>
        </p:spPr>
        <p:txBody>
          <a:bodyPr>
            <a:normAutofit fontScale="90000"/>
          </a:bodyPr>
          <a:lstStyle/>
          <a:p>
            <a:r>
              <a:rPr lang="en-US" dirty="0"/>
              <a:t>With Broadsea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1D13AA-533F-5F2D-9D71-C354D9B62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5" y="6178"/>
            <a:ext cx="7992590" cy="1619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70F1EC-681A-2470-6682-98E4FEC21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371600"/>
            <a:ext cx="10414382" cy="496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237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12192000" cy="838200"/>
          </a:xfrm>
        </p:spPr>
        <p:txBody>
          <a:bodyPr/>
          <a:lstStyle/>
          <a:p>
            <a:r>
              <a:rPr lang="en-US" dirty="0"/>
              <a:t>Without Broadsea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71601"/>
            <a:ext cx="11125200" cy="47545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Installation of software dependencies such as Java, Tomcat, PostgreSql, etc. </a:t>
            </a:r>
          </a:p>
          <a:p>
            <a:r>
              <a:rPr lang="en-US" dirty="0"/>
              <a:t>Configure Postgres: </a:t>
            </a:r>
            <a:r>
              <a:rPr lang="en-US" dirty="0">
                <a:hlinkClick r:id="rId3"/>
              </a:rPr>
              <a:t>https://github.com/OHDSI/webapi-wiki/blob/master/PostgreSQL-Installation-Guide.md</a:t>
            </a:r>
            <a:endParaRPr lang="en-US" dirty="0"/>
          </a:p>
          <a:p>
            <a:r>
              <a:rPr lang="en-US" dirty="0" err="1"/>
              <a:t>WebAPI</a:t>
            </a:r>
            <a:r>
              <a:rPr lang="en-US" dirty="0"/>
              <a:t> installation: </a:t>
            </a:r>
            <a:r>
              <a:rPr lang="en-US" dirty="0">
                <a:hlinkClick r:id="rId4"/>
              </a:rPr>
              <a:t>https://github.com/OHDSI/webapi-wiki/blob/master/WebAPI-Installation-Guide.md</a:t>
            </a:r>
            <a:endParaRPr lang="en-US" dirty="0"/>
          </a:p>
          <a:p>
            <a:r>
              <a:rPr lang="en-US" dirty="0"/>
              <a:t>CDM Configuration: </a:t>
            </a:r>
            <a:r>
              <a:rPr lang="en-US" dirty="0">
                <a:hlinkClick r:id="rId5"/>
              </a:rPr>
              <a:t>https://github.com/OHDSI/webapi-wiki/blob/master/CDM-Configuration.md</a:t>
            </a:r>
            <a:r>
              <a:rPr lang="en-US" dirty="0"/>
              <a:t> </a:t>
            </a:r>
          </a:p>
          <a:p>
            <a:r>
              <a:rPr lang="en-US" dirty="0"/>
              <a:t>Atlas Configuration and Deploy: </a:t>
            </a:r>
            <a:r>
              <a:rPr lang="en-US" dirty="0">
                <a:hlinkClick r:id="rId6"/>
              </a:rPr>
              <a:t>https://github.com/OHDSI/Atlas/wiki/Atlas-Setup-Guide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279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12192000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Broadsea? </a:t>
            </a:r>
            <a:br>
              <a:rPr lang="en-US" dirty="0"/>
            </a:br>
            <a:r>
              <a:rPr lang="en-US" dirty="0"/>
              <a:t>A turnkey implementation of OHDSI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16BE49-9C7D-E1BF-29E9-6850FAE46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804987"/>
            <a:ext cx="5790803" cy="19092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6DA97A-A559-188A-95FF-3C0036800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1423987"/>
            <a:ext cx="5867400" cy="401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988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12192000" cy="838200"/>
          </a:xfrm>
        </p:spPr>
        <p:txBody>
          <a:bodyPr/>
          <a:lstStyle/>
          <a:p>
            <a:r>
              <a:rPr lang="en-US" dirty="0"/>
              <a:t>From Broadsea to Production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2636A6-659C-8A6F-646A-F414D1A5A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7" y="1386016"/>
            <a:ext cx="4938713" cy="47591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64E242-20B1-CDC7-001A-9FED4DD41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780" y="1386016"/>
            <a:ext cx="6555020" cy="475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051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12192000" cy="838200"/>
          </a:xfrm>
        </p:spPr>
        <p:txBody>
          <a:bodyPr/>
          <a:lstStyle/>
          <a:p>
            <a:r>
              <a:rPr lang="en-US" dirty="0"/>
              <a:t>Install Basic Software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8C6499-0648-0D18-0105-3D40B4F25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990600"/>
            <a:ext cx="10246994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23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HDSI template widescreen (3).pptx" id="{C56AAD1B-582E-4AEE-B4C5-F5E5E6C179FE}" vid="{1955B19E-5F29-4E41-A80D-E4A7DF1318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2434</TotalTime>
  <Words>1066</Words>
  <Application>Microsoft Office PowerPoint</Application>
  <PresentationFormat>Widescreen</PresentationFormat>
  <Paragraphs>95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Source Sans Pro</vt:lpstr>
      <vt:lpstr>Office Theme</vt:lpstr>
      <vt:lpstr>Polites: A Tool for the Automation of Processes Required to Deploy a Production OHDSI Instance on Top of Broadsea  John Gresh, Curlew Consulting</vt:lpstr>
      <vt:lpstr>Outline</vt:lpstr>
      <vt:lpstr>Follow Along At Home</vt:lpstr>
      <vt:lpstr>What is Broadsea</vt:lpstr>
      <vt:lpstr>With Broadsea </vt:lpstr>
      <vt:lpstr>Without Broadsea</vt:lpstr>
      <vt:lpstr>What is Broadsea?  A turnkey implementation of OHDSI</vt:lpstr>
      <vt:lpstr>From Broadsea to Production</vt:lpstr>
      <vt:lpstr>Install Basic Software</vt:lpstr>
      <vt:lpstr>Installing and setting up SQL Server</vt:lpstr>
      <vt:lpstr>Create Database Users, Permissions, etc.</vt:lpstr>
      <vt:lpstr>Run Achilles</vt:lpstr>
      <vt:lpstr>Automation with Polites</vt:lpstr>
      <vt:lpstr>Automation with Polites</vt:lpstr>
      <vt:lpstr>              DEMO</vt:lpstr>
      <vt:lpstr>Summary</vt:lpstr>
    </vt:vector>
  </TitlesOfParts>
  <Company>Johnson &amp; Johnson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Ryan</dc:creator>
  <cp:lastModifiedBy>John Gresh</cp:lastModifiedBy>
  <cp:revision>30</cp:revision>
  <dcterms:created xsi:type="dcterms:W3CDTF">2013-12-30T14:14:20Z</dcterms:created>
  <dcterms:modified xsi:type="dcterms:W3CDTF">2024-10-20T11:21:12Z</dcterms:modified>
</cp:coreProperties>
</file>